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346" r:id="rId3"/>
    <p:sldId id="390" r:id="rId4"/>
    <p:sldId id="389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4" r:id="rId18"/>
    <p:sldId id="403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xkb1.com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29" autoAdjust="0"/>
    <p:restoredTop sz="94660"/>
  </p:normalViewPr>
  <p:slideViewPr>
    <p:cSldViewPr>
      <p:cViewPr varScale="1">
        <p:scale>
          <a:sx n="70" d="100"/>
          <a:sy n="70" d="100"/>
        </p:scale>
        <p:origin x="-1206" y="-108"/>
      </p:cViewPr>
      <p:guideLst>
        <p:guide orient="horz" pos="216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A9C8-1DFF-4454-9CF6-E26CD10899BD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27EC3-32F0-4ACB-B45A-1E1E76876D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A0906-85D4-45A1-8360-0286426A2E89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884D9-FFE9-44A7-A8B5-90972E5EF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F7752-6B88-415B-9517-1C3E046D0357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3C55-6460-4E3F-B610-C6F5D2BA71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E5D81-F9A3-43F9-97A1-667C123A97D3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5A686-27DF-4DBE-BBDB-9B5324EF70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B31DC-8E8F-45EA-B6DA-123810B07496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F206D-BF7A-427C-B918-4F7D3FF163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A4F66-9FE3-4F97-AD98-3564E5E1C25B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8EA9F-AA22-4DF7-8DBF-53FF799FDD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AE20D-FABD-4639-BCF0-676112634A23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C3107-6827-4AB0-B5F3-4A91C97D6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F1C3F-55E1-42E3-B319-5EC806066940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49F4A-81A6-4FBD-B771-2D675598E9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59A9C-639B-4E9E-8E8F-85FB0E5B2EA9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FC6E1-759E-49FD-B578-E036E0512F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88D93-15D9-46A3-891C-0AF35B01B0E3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9C9DD-D53E-47C1-9B3D-4F19A9D02B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AB496-1434-4435-9671-D20E292201FF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59D39-CB80-43EA-A9A4-A6D3132A55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9957E5-4D25-416E-A091-FB2D0D63B430}" type="datetimeFigureOut">
              <a:rPr lang="zh-CN" altLang="en-US"/>
              <a:pPr>
                <a:defRPr/>
              </a:pPr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40B3502-18FD-4BF2-8517-550E4F663D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microsoft.com/office/2007/relationships/hdphoto" Target="../media/image2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image20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gif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4.xml"/><Relationship Id="rId7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6.png"/><Relationship Id="rId4" Type="http://schemas.microsoft.com/office/2007/relationships/media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文本框 1"/>
          <p:cNvSpPr txBox="1">
            <a:spLocks noChangeArrowheads="1"/>
          </p:cNvSpPr>
          <p:nvPr/>
        </p:nvSpPr>
        <p:spPr bwMode="auto">
          <a:xfrm>
            <a:off x="635" y="-76835"/>
            <a:ext cx="9142095" cy="10064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endParaRPr lang="en-US" altLang="zh-CN" sz="5400" b="1" dirty="0">
              <a:latin typeface="Times New Roman" panose="02020603050405020304" pitchFamily="2" charset="0"/>
              <a:cs typeface="Times New Roman" panose="02020603050405020304" pitchFamily="2" charset="0"/>
              <a:sym typeface="+mn-ea"/>
            </a:endParaRPr>
          </a:p>
          <a:p>
            <a:pPr algn="ctr" eaLnBrk="0" hangingPunct="0"/>
            <a:endParaRPr lang="en-US" altLang="zh-CN" sz="5400" b="1" dirty="0">
              <a:latin typeface="Times New Roman" panose="02020603050405020304" pitchFamily="2" charset="0"/>
              <a:cs typeface="Times New Roman" panose="02020603050405020304" pitchFamily="2" charset="0"/>
              <a:sym typeface="+mn-ea"/>
            </a:endParaRPr>
          </a:p>
          <a:p>
            <a:pPr algn="ctr" eaLnBrk="0" hangingPunct="0"/>
            <a:r>
              <a:rPr lang="en-US" altLang="zh-CN" sz="5400" b="1" dirty="0"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Unit  1</a:t>
            </a:r>
          </a:p>
          <a:p>
            <a:pPr algn="ctr" eaLnBrk="0" hangingPunct="0"/>
            <a:r>
              <a:rPr lang="en-US" altLang="zh-CN" sz="5400" b="1" dirty="0"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 Where did you go on vacation? </a:t>
            </a:r>
          </a:p>
          <a:p>
            <a:pPr algn="ctr" eaLnBrk="0" hangingPunct="0"/>
            <a:endParaRPr lang="en-US" altLang="zh-CN" sz="5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2" charset="0"/>
              <a:ea typeface="微软雅黑" panose="020B0503020204020204" pitchFamily="34" charset="-122"/>
              <a:cs typeface="Times New Roman" panose="02020603050405020304" pitchFamily="2" charset="0"/>
              <a:sym typeface="+mn-ea"/>
            </a:endParaRPr>
          </a:p>
          <a:p>
            <a:pPr algn="ctr" eaLnBrk="0" hangingPunct="0"/>
            <a:r>
              <a:rPr lang="en-US" altLang="zh-CN" sz="4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Section B (2a-2c</a:t>
            </a:r>
            <a:r>
              <a:rPr lang="en-US" altLang="zh-CN" sz="44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)</a:t>
            </a:r>
          </a:p>
          <a:p>
            <a:pPr algn="ctr" eaLnBrk="0" hangingPunct="0"/>
            <a:endParaRPr kumimoji="0" lang="en-US" altLang="zh-CN" sz="4400" b="1" i="0" u="none" strike="noStrike" kern="1200" cap="none" spc="0" normalizeH="0" baseline="0" dirty="0" smtClean="0">
              <a:solidFill>
                <a:srgbClr val="FF0000"/>
              </a:solidFill>
              <a:latin typeface="+mn-lt"/>
              <a:ea typeface="微软雅黑" panose="020B0503020204020204" pitchFamily="34" charset="-122"/>
              <a:cs typeface="+mn-cs"/>
              <a:sym typeface="+mn-ea"/>
            </a:endParaRPr>
          </a:p>
          <a:p>
            <a:pPr algn="ctr" eaLnBrk="0" hangingPunct="0"/>
            <a:r>
              <a:rPr lang="en-US" altLang="zh-CN" sz="4400" b="1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sym typeface="+mn-ea"/>
              </a:rPr>
              <a:t>www.kejianku.cn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  <a:p>
            <a:pPr algn="ctr"/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Rectangle 4"/>
          <p:cNvSpPr/>
          <p:nvPr/>
        </p:nvSpPr>
        <p:spPr>
          <a:xfrm>
            <a:off x="235982" y="1697594"/>
            <a:ext cx="548044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Mark T (True) or F ( False) .</a:t>
            </a:r>
            <a:endParaRPr lang="en-US" altLang="zh-CN" sz="27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35850" name="Rectangle 5"/>
          <p:cNvSpPr/>
          <p:nvPr/>
        </p:nvSpPr>
        <p:spPr>
          <a:xfrm>
            <a:off x="1287780" y="2298383"/>
            <a:ext cx="7228999" cy="2672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Bef>
                <a:spcPct val="10000"/>
              </a:spcBef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1. I arrived in Penang in Malaysia this morning with my friends.</a:t>
            </a:r>
          </a:p>
          <a:p>
            <a:pPr marL="457200" indent="-457200">
              <a:lnSpc>
                <a:spcPct val="110000"/>
              </a:lnSpc>
              <a:spcBef>
                <a:spcPct val="10000"/>
              </a:spcBef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2. The yellow noodles were delicious!</a:t>
            </a:r>
          </a:p>
          <a:p>
            <a:pPr marL="457200" indent="-457200">
              <a:lnSpc>
                <a:spcPct val="110000"/>
              </a:lnSpc>
              <a:spcBef>
                <a:spcPct val="10000"/>
              </a:spcBef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3. In the afternoon, we drove a car to Georgetown.</a:t>
            </a:r>
          </a:p>
          <a:p>
            <a:pPr marL="457200" indent="-457200">
              <a:lnSpc>
                <a:spcPct val="110000"/>
              </a:lnSpc>
              <a:spcBef>
                <a:spcPct val="10000"/>
              </a:spcBef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4. My father and I decided to go to Penang Hill today.</a:t>
            </a:r>
          </a:p>
          <a:p>
            <a:pPr marL="457200" indent="-457200">
              <a:lnSpc>
                <a:spcPct val="110000"/>
              </a:lnSpc>
              <a:spcBef>
                <a:spcPct val="10000"/>
              </a:spcBef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5. The weather was fine.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3" name="Text Box 6"/>
          <p:cNvSpPr txBox="1"/>
          <p:nvPr/>
        </p:nvSpPr>
        <p:spPr>
          <a:xfrm>
            <a:off x="855584" y="2359343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F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5" name="Text Box 7"/>
          <p:cNvSpPr txBox="1"/>
          <p:nvPr/>
        </p:nvSpPr>
        <p:spPr>
          <a:xfrm>
            <a:off x="855584" y="3107770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6" name="Text Box 8"/>
          <p:cNvSpPr txBox="1"/>
          <p:nvPr/>
        </p:nvSpPr>
        <p:spPr>
          <a:xfrm>
            <a:off x="855584" y="3594735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F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855584" y="4032171"/>
            <a:ext cx="36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872252" y="451056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F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While-reading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3" name="Rectangle 5"/>
          <p:cNvSpPr/>
          <p:nvPr/>
        </p:nvSpPr>
        <p:spPr>
          <a:xfrm>
            <a:off x="373380" y="1629728"/>
            <a:ext cx="7610951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Read Jane’s diary entries again. Fill in the chart.</a:t>
            </a:r>
            <a:endParaRPr lang="en-US" altLang="zh-CN" sz="21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graphicFrame>
        <p:nvGraphicFramePr>
          <p:cNvPr id="13" name="Group 79"/>
          <p:cNvGraphicFramePr>
            <a:graphicFrameLocks noGrp="1"/>
          </p:cNvGraphicFramePr>
          <p:nvPr/>
        </p:nvGraphicFramePr>
        <p:xfrm>
          <a:off x="1083945" y="2204324"/>
          <a:ext cx="6426835" cy="35794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07565"/>
                <a:gridCol w="1743075"/>
                <a:gridCol w="2576195"/>
              </a:tblGrid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Things Jane did or saw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Did she like it? (Yes/No)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Why or why not?</a:t>
                      </a:r>
                    </a:p>
                  </a:txBody>
                  <a:tcPr marL="68580" marR="68580" marT="34290" marB="34290" horzOverflow="overflow"/>
                </a:tc>
              </a:tr>
              <a:tr h="629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tired paragliding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100" kern="1200" smtClean="0"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They were delicious.</a:t>
                      </a:r>
                    </a:p>
                  </a:txBody>
                  <a:tcPr marL="68580" marR="68580" marT="34290" marB="34290" horzOverflow="overflow"/>
                </a:tc>
              </a:tr>
              <a:tr h="1350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walked around Georgetown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15" name="Text Box 72"/>
          <p:cNvSpPr txBox="1"/>
          <p:nvPr/>
        </p:nvSpPr>
        <p:spPr>
          <a:xfrm>
            <a:off x="3608308" y="3100626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Yes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6" name="Text Box 73"/>
          <p:cNvSpPr txBox="1"/>
          <p:nvPr/>
        </p:nvSpPr>
        <p:spPr>
          <a:xfrm>
            <a:off x="3657838" y="3865721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Yes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7" name="Text Box 74"/>
          <p:cNvSpPr txBox="1"/>
          <p:nvPr/>
        </p:nvSpPr>
        <p:spPr>
          <a:xfrm>
            <a:off x="5296615" y="3015377"/>
            <a:ext cx="21597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It was exciting.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8" name="Text Box 75"/>
          <p:cNvSpPr txBox="1"/>
          <p:nvPr/>
        </p:nvSpPr>
        <p:spPr>
          <a:xfrm>
            <a:off x="1282065" y="3636883"/>
            <a:ext cx="2051447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ate Malaysian yellow noodles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9" name="Text Box 76"/>
          <p:cNvSpPr txBox="1"/>
          <p:nvPr/>
        </p:nvSpPr>
        <p:spPr>
          <a:xfrm>
            <a:off x="3647123" y="4747499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Yes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20" name="Text Box 77"/>
          <p:cNvSpPr txBox="1"/>
          <p:nvPr/>
        </p:nvSpPr>
        <p:spPr>
          <a:xfrm>
            <a:off x="5296853" y="4437221"/>
            <a:ext cx="248316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She liked the old buildings there and wondered what life </a:t>
            </a:r>
          </a:p>
          <a:p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was like in the past.</a:t>
            </a:r>
            <a:endParaRPr lang="en-US" altLang="zh-CN" sz="18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While-reading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51"/>
          <p:cNvGraphicFramePr>
            <a:graphicFrameLocks noGrp="1"/>
          </p:cNvGraphicFramePr>
          <p:nvPr/>
        </p:nvGraphicFramePr>
        <p:xfrm>
          <a:off x="1386364" y="1663780"/>
          <a:ext cx="6454140" cy="41497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44370"/>
                <a:gridCol w="972185"/>
                <a:gridCol w="3537585"/>
              </a:tblGrid>
              <a:tr h="291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went to Penang Hill</a:t>
                      </a: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</a:tr>
              <a:tr h="1233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It tasted great because she was hungry.</a:t>
                      </a: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12" name="Text Box 36"/>
          <p:cNvSpPr txBox="1"/>
          <p:nvPr/>
        </p:nvSpPr>
        <p:spPr>
          <a:xfrm>
            <a:off x="3277076" y="2689146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No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3" name="Text Box 37"/>
          <p:cNvSpPr txBox="1"/>
          <p:nvPr/>
        </p:nvSpPr>
        <p:spPr>
          <a:xfrm>
            <a:off x="4319111" y="1586865"/>
            <a:ext cx="3564731" cy="2999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There were too many people and they waited over an hour for the train.</a:t>
            </a:r>
          </a:p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It was raining and they didn’t have an umbrella. So they got wet and cold. They couldn’t see anything because of the bad weather. They didn’t have enough money for food.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5" name="Text Box 42"/>
          <p:cNvSpPr txBox="1"/>
          <p:nvPr/>
        </p:nvSpPr>
        <p:spPr>
          <a:xfrm>
            <a:off x="1433036" y="4828461"/>
            <a:ext cx="2106216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shared/had one bowl of rice and some fish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6" name="Text Box 43"/>
          <p:cNvSpPr txBox="1"/>
          <p:nvPr/>
        </p:nvSpPr>
        <p:spPr>
          <a:xfrm>
            <a:off x="3277076" y="4935617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Yes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While-reading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93" y="2225863"/>
            <a:ext cx="4846893" cy="15566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93" y="3771563"/>
            <a:ext cx="4258928" cy="12784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4963" y="689926"/>
            <a:ext cx="1546498" cy="1037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13355"/>
          <a:stretch>
            <a:fillRect/>
          </a:stretch>
        </p:blipFill>
        <p:spPr>
          <a:xfrm>
            <a:off x="4727369" y="689926"/>
            <a:ext cx="1546497" cy="1037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圆角矩形 21"/>
          <p:cNvSpPr/>
          <p:nvPr/>
        </p:nvSpPr>
        <p:spPr>
          <a:xfrm>
            <a:off x="3902172" y="1838486"/>
            <a:ext cx="1179291" cy="387377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50" b="1" smtClean="0">
                <a:latin typeface="Cambria Math" panose="02040503050406030204" pitchFamily="18" charset="0"/>
                <a:ea typeface="Cambria Math" panose="02040503050406030204" pitchFamily="18" charset="0"/>
              </a:rPr>
              <a:t>Jane’s diary</a:t>
            </a:r>
            <a:endParaRPr lang="zh-CN" altLang="en-US" sz="1450" b="1">
              <a:latin typeface="Cambria Math" panose="02040503050406030204" pitchFamily="18" charset="0"/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5304790" y="5755640"/>
            <a:ext cx="118745" cy="100330"/>
          </a:xfrm>
          <a:prstGeom prst="star5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2" name="组合 1"/>
          <p:cNvGrpSpPr/>
          <p:nvPr/>
        </p:nvGrpSpPr>
        <p:grpSpPr>
          <a:xfrm>
            <a:off x="2617049" y="8115933"/>
            <a:ext cx="3850326" cy="867822"/>
            <a:chOff x="1342430" y="7977388"/>
            <a:chExt cx="3850326" cy="867822"/>
          </a:xfrm>
        </p:grpSpPr>
        <p:sp>
          <p:nvSpPr>
            <p:cNvPr id="3" name="圆角矩形 2"/>
            <p:cNvSpPr/>
            <p:nvPr/>
          </p:nvSpPr>
          <p:spPr>
            <a:xfrm>
              <a:off x="1342430" y="7977388"/>
              <a:ext cx="3850326" cy="867822"/>
            </a:xfrm>
            <a:prstGeom prst="roundRect">
              <a:avLst/>
            </a:prstGeom>
            <a:solidFill>
              <a:schemeClr val="bg2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CN" b="1" i="1">
                  <a:latin typeface="Times New Roman" panose="02020603050405020304" pitchFamily="2" charset="0"/>
                  <a:cs typeface="Times New Roman" panose="02020603050405020304" pitchFamily="2" charset="0"/>
                </a:rPr>
                <a:t>Key:</a:t>
              </a:r>
            </a:p>
            <a:p>
              <a:pPr lvl="0"/>
              <a:r>
                <a:rPr lang="en-US" altLang="zh-CN" smtClean="0">
                  <a:latin typeface="Times New Roman" panose="02020603050405020304" pitchFamily="2" charset="0"/>
                  <a:cs typeface="Times New Roman" panose="02020603050405020304" pitchFamily="2" charset="0"/>
                </a:rPr>
                <a:t>1. tried paragliding    2. delicious   </a:t>
              </a:r>
            </a:p>
            <a:p>
              <a:pPr lvl="0"/>
              <a:r>
                <a:rPr lang="en-US" altLang="zh-CN" smtClean="0">
                  <a:solidFill>
                    <a:schemeClr val="tx1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3. rode bicycles       rainy    4. terrible</a:t>
              </a:r>
              <a:endParaRPr lang="zh-CN" altLang="en-US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3468253" y="8586717"/>
              <a:ext cx="180110" cy="152400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44049" y="8242933"/>
            <a:ext cx="3850326" cy="867822"/>
            <a:chOff x="1342430" y="7977388"/>
            <a:chExt cx="3850326" cy="867822"/>
          </a:xfrm>
        </p:grpSpPr>
        <p:sp>
          <p:nvSpPr>
            <p:cNvPr id="6" name="圆角矩形 5"/>
            <p:cNvSpPr/>
            <p:nvPr/>
          </p:nvSpPr>
          <p:spPr>
            <a:xfrm>
              <a:off x="1342430" y="7977388"/>
              <a:ext cx="3850326" cy="867822"/>
            </a:xfrm>
            <a:prstGeom prst="roundRect">
              <a:avLst/>
            </a:prstGeom>
            <a:solidFill>
              <a:schemeClr val="bg2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CN" b="1" i="1">
                  <a:latin typeface="Times New Roman" panose="02020603050405020304" pitchFamily="2" charset="0"/>
                  <a:cs typeface="Times New Roman" panose="02020603050405020304" pitchFamily="2" charset="0"/>
                </a:rPr>
                <a:t>Key:</a:t>
              </a:r>
            </a:p>
            <a:p>
              <a:pPr lvl="0"/>
              <a:r>
                <a:rPr lang="en-US" altLang="zh-CN" smtClean="0">
                  <a:latin typeface="Times New Roman" panose="02020603050405020304" pitchFamily="2" charset="0"/>
                  <a:cs typeface="Times New Roman" panose="02020603050405020304" pitchFamily="2" charset="0"/>
                </a:rPr>
                <a:t>1. tried paragliding    2. delicious   </a:t>
              </a:r>
            </a:p>
            <a:p>
              <a:pPr lvl="0"/>
              <a:r>
                <a:rPr lang="en-US" altLang="zh-CN" smtClean="0">
                  <a:solidFill>
                    <a:schemeClr val="tx1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3. rode bicycles       rainy    4. terrible</a:t>
              </a:r>
              <a:endParaRPr lang="zh-CN" altLang="en-US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</a:endParaRPr>
            </a:p>
          </p:txBody>
        </p:sp>
        <p:sp>
          <p:nvSpPr>
            <p:cNvPr id="7" name="五角星 6"/>
            <p:cNvSpPr/>
            <p:nvPr/>
          </p:nvSpPr>
          <p:spPr>
            <a:xfrm>
              <a:off x="3468253" y="8586717"/>
              <a:ext cx="180110" cy="152400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275294" y="8194038"/>
            <a:ext cx="3850326" cy="867822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b="1" i="1">
                <a:latin typeface="Times New Roman" panose="02020603050405020304" pitchFamily="2" charset="0"/>
                <a:cs typeface="Times New Roman" panose="02020603050405020304" pitchFamily="2" charset="0"/>
              </a:rPr>
              <a:t>Key:</a:t>
            </a:r>
          </a:p>
          <a:p>
            <a:pPr lvl="0"/>
            <a:r>
              <a:rPr lang="en-US" altLang="zh-CN" smtClean="0">
                <a:latin typeface="Times New Roman" panose="02020603050405020304" pitchFamily="2" charset="0"/>
                <a:cs typeface="Times New Roman" panose="02020603050405020304" pitchFamily="2" charset="0"/>
              </a:rPr>
              <a:t>1. tried paragliding    2. delicious   </a:t>
            </a:r>
          </a:p>
          <a:p>
            <a:pPr lvl="0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3. rode bicycles       rainy    4. terrible</a:t>
            </a:r>
            <a:endParaRPr lang="zh-CN" altLang="en-US">
              <a:solidFill>
                <a:schemeClr val="tx1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402294" y="8321038"/>
            <a:ext cx="3850326" cy="867822"/>
          </a:xfrm>
          <a:prstGeom prst="roundRect">
            <a:avLst/>
          </a:prstGeom>
          <a:solidFill>
            <a:schemeClr val="bg2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b="1" i="1">
                <a:latin typeface="Times New Roman" panose="02020603050405020304" pitchFamily="2" charset="0"/>
                <a:cs typeface="Times New Roman" panose="02020603050405020304" pitchFamily="2" charset="0"/>
              </a:rPr>
              <a:t>Key:</a:t>
            </a:r>
          </a:p>
          <a:p>
            <a:pPr lvl="0"/>
            <a:r>
              <a:rPr lang="en-US" altLang="zh-CN" smtClean="0">
                <a:latin typeface="Times New Roman" panose="02020603050405020304" pitchFamily="2" charset="0"/>
                <a:cs typeface="Times New Roman" panose="02020603050405020304" pitchFamily="2" charset="0"/>
              </a:rPr>
              <a:t>1. tried paragliding    2. delicious   </a:t>
            </a:r>
          </a:p>
          <a:p>
            <a:pPr lvl="0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3. rode bicycles       rainy    4. terrible</a:t>
            </a:r>
            <a:endParaRPr lang="zh-CN" altLang="en-US">
              <a:solidFill>
                <a:schemeClr val="tx1"/>
              </a:solidFill>
              <a:latin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57450" y="5559425"/>
            <a:ext cx="3549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1.tried paragliding 2.delicious</a:t>
            </a:r>
          </a:p>
          <a:p>
            <a:r>
              <a:rPr lang="en-US" altLang="zh-CN"/>
              <a:t>3.rode bicycles  rainy 4.terrible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1" name="Rectangle 5"/>
          <p:cNvSpPr/>
          <p:nvPr/>
        </p:nvSpPr>
        <p:spPr>
          <a:xfrm>
            <a:off x="397669" y="1684489"/>
            <a:ext cx="58293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Complete the conversation about Jane’s trip to Penang using the information in the diary entries.</a:t>
            </a:r>
            <a:endParaRPr lang="en-US" altLang="zh-CN" sz="21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38922" name="Rectangle 6"/>
          <p:cNvSpPr/>
          <p:nvPr/>
        </p:nvSpPr>
        <p:spPr>
          <a:xfrm>
            <a:off x="475774" y="2635568"/>
            <a:ext cx="6667500" cy="160845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Anna: Hi, Jane. Where did you go on vacation last week?</a:t>
            </a: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Jane: I ______ to Penang in ___________.</a:t>
            </a: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Anna: Who ______ you go with?</a:t>
            </a: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Jane: I went with my _______.</a:t>
            </a:r>
            <a:endParaRPr lang="en-US" altLang="zh-CN" sz="21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5" name="Text Box 7"/>
          <p:cNvSpPr txBox="1"/>
          <p:nvPr/>
        </p:nvSpPr>
        <p:spPr>
          <a:xfrm>
            <a:off x="1303258" y="3040380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went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6" name="Text Box 8"/>
          <p:cNvSpPr txBox="1"/>
          <p:nvPr/>
        </p:nvSpPr>
        <p:spPr>
          <a:xfrm>
            <a:off x="3557350" y="3040142"/>
            <a:ext cx="16192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Malaysia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1864043" y="3417808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did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2791301" y="3809286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family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38927" name="Rectangle 4"/>
          <p:cNvSpPr/>
          <p:nvPr/>
        </p:nvSpPr>
        <p:spPr>
          <a:xfrm>
            <a:off x="484346" y="4215765"/>
            <a:ext cx="8136731" cy="154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Anna: What did you do?</a:t>
            </a:r>
          </a:p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Jane: The weather was hot and ________ on Monday, so we went _____________ on the beach. Then in the afternoon, we ______ bicycles to George town.</a:t>
            </a:r>
            <a:endParaRPr lang="en-US" altLang="zh-CN" sz="21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20" name="Text Box 6"/>
          <p:cNvSpPr txBox="1"/>
          <p:nvPr/>
        </p:nvSpPr>
        <p:spPr>
          <a:xfrm>
            <a:off x="4031456" y="4588431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sunny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21" name="Text Box 7"/>
          <p:cNvSpPr txBox="1"/>
          <p:nvPr/>
        </p:nvSpPr>
        <p:spPr>
          <a:xfrm>
            <a:off x="562690" y="4980146"/>
            <a:ext cx="178236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paragliding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22" name="Text Box 8"/>
          <p:cNvSpPr txBox="1"/>
          <p:nvPr/>
        </p:nvSpPr>
        <p:spPr>
          <a:xfrm>
            <a:off x="6515576" y="4952048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rode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Post-reading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Rectangle 4"/>
          <p:cNvSpPr/>
          <p:nvPr/>
        </p:nvSpPr>
        <p:spPr>
          <a:xfrm>
            <a:off x="287179" y="1907381"/>
            <a:ext cx="77152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Anna: Sounds great!</a:t>
            </a:r>
          </a:p>
          <a:p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Jane: Well, but the next day was not as good. My ______ and I went to Penang Hill, but the weather ______ really bad and rainy. We ______ a long time for the train and we were _______ and cold because we forgot to bring an ___________.</a:t>
            </a:r>
          </a:p>
          <a:p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Anna: Oh, no!</a:t>
            </a:r>
          </a:p>
          <a:p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Jane: And that’s not all! We also didn’t bring _______ money, so we only had one bowl of rice and some fish.</a:t>
            </a:r>
            <a:endParaRPr lang="en-US" altLang="zh-CN" sz="21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5406866" y="2235041"/>
            <a:ext cx="156257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father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3" name="Text Box 6"/>
          <p:cNvSpPr txBox="1"/>
          <p:nvPr/>
        </p:nvSpPr>
        <p:spPr>
          <a:xfrm>
            <a:off x="3486150" y="2554367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was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5" name="Text Box 7"/>
          <p:cNvSpPr txBox="1"/>
          <p:nvPr/>
        </p:nvSpPr>
        <p:spPr>
          <a:xfrm>
            <a:off x="6801803" y="2554367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waited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6" name="Text Box 8"/>
          <p:cNvSpPr txBox="1"/>
          <p:nvPr/>
        </p:nvSpPr>
        <p:spPr>
          <a:xfrm>
            <a:off x="4272915" y="2841784"/>
            <a:ext cx="104179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wet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2338150" y="3233023"/>
            <a:ext cx="151209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umbrella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5092541" y="3804761"/>
            <a:ext cx="12954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enough</a:t>
            </a:r>
            <a:endParaRPr lang="en-US" altLang="zh-CN" sz="21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Post-reading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Rectangle 5"/>
          <p:cNvSpPr/>
          <p:nvPr/>
        </p:nvSpPr>
        <p:spPr>
          <a:xfrm>
            <a:off x="511969" y="1749266"/>
            <a:ext cx="8339138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Imagine Jane went to Penang Hill again and had a great day. Fill in the blanks in her diary entry with the correct forms of the verbs in brackets.</a:t>
            </a:r>
            <a:endParaRPr lang="en-US" altLang="zh-CN" sz="21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40970" name="Rectangle 6"/>
          <p:cNvSpPr/>
          <p:nvPr/>
        </p:nvSpPr>
        <p:spPr>
          <a:xfrm>
            <a:off x="899160" y="2571274"/>
            <a:ext cx="6761798" cy="2928620"/>
          </a:xfrm>
          <a:prstGeom prst="rect">
            <a:avLst/>
          </a:prstGeom>
          <a:solidFill>
            <a:srgbClr val="FFFF99">
              <a:alpha val="70195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                                       </a:t>
            </a:r>
            <a:r>
              <a:rPr lang="en-US" altLang="zh-CN" sz="18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Thursday, July 18th</a:t>
            </a:r>
          </a:p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en-US" altLang="zh-CN" sz="18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Today ______ (be) a beautiful day. My father and I ______ (go) to Penang Hill again, but this time we ______ (walk) to the top. We ______ (start) at 9:30 a.m. and  ______ (see) lots of special Malaysian flowers along the way. About one hour later, we _______ (stop) and ______ (drink) some tea.  Then we ______ (walk) for another two hours before we ______ (get) to the top. I _______ (be) quite tired, but the city ______ (look) wonderful from the top of the hill!</a:t>
            </a:r>
            <a:endParaRPr lang="en-US" altLang="zh-CN" sz="18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5" name="Text Box 7"/>
          <p:cNvSpPr txBox="1"/>
          <p:nvPr/>
        </p:nvSpPr>
        <p:spPr>
          <a:xfrm>
            <a:off x="1439942" y="3002756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was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" name="Text Box 8"/>
          <p:cNvSpPr txBox="1"/>
          <p:nvPr/>
        </p:nvSpPr>
        <p:spPr>
          <a:xfrm>
            <a:off x="5725001" y="2970610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went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4192667" y="3300651"/>
            <a:ext cx="118824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walked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8" name="Text Box 10"/>
          <p:cNvSpPr txBox="1"/>
          <p:nvPr/>
        </p:nvSpPr>
        <p:spPr>
          <a:xfrm>
            <a:off x="762000" y="3593068"/>
            <a:ext cx="113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started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9" name="Text Box 11"/>
          <p:cNvSpPr txBox="1"/>
          <p:nvPr/>
        </p:nvSpPr>
        <p:spPr>
          <a:xfrm>
            <a:off x="3935254" y="3593306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saw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6466285" y="3900488"/>
            <a:ext cx="12430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stopped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2" name="Text Box 6"/>
          <p:cNvSpPr txBox="1"/>
          <p:nvPr/>
        </p:nvSpPr>
        <p:spPr>
          <a:xfrm>
            <a:off x="1887617" y="4207669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drank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5224701" y="4207431"/>
            <a:ext cx="124182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walked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3625930" y="4497229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got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5" name="Text Box 9"/>
          <p:cNvSpPr txBox="1"/>
          <p:nvPr/>
        </p:nvSpPr>
        <p:spPr>
          <a:xfrm>
            <a:off x="6138386" y="4496991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was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26" name="Text Box 10"/>
          <p:cNvSpPr txBox="1"/>
          <p:nvPr/>
        </p:nvSpPr>
        <p:spPr>
          <a:xfrm>
            <a:off x="3012281" y="4772501"/>
            <a:ext cx="10417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8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looked</a:t>
            </a:r>
            <a:endParaRPr lang="en-US" altLang="zh-CN" sz="18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Post-reading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8990" y="859155"/>
            <a:ext cx="7772400" cy="1470025"/>
          </a:xfrm>
        </p:spPr>
        <p:txBody>
          <a:bodyPr/>
          <a:lstStyle/>
          <a:p>
            <a:r>
              <a:rPr lang="en-US" altLang="zh-CN" sz="6600">
                <a:solidFill>
                  <a:srgbClr val="FF0000"/>
                </a:solidFill>
              </a:rPr>
              <a:t>Homework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9685" y="2778760"/>
            <a:ext cx="7291705" cy="1752600"/>
          </a:xfrm>
        </p:spPr>
        <p:txBody>
          <a:bodyPr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Finish 3b in page 7.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TextEdit="1"/>
          </p:cNvSpPr>
          <p:nvPr/>
        </p:nvSpPr>
        <p:spPr>
          <a:xfrm>
            <a:off x="1619250" y="692150"/>
            <a:ext cx="5905500" cy="424973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41671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Thank you,everyone!Bye-Bye</a:t>
            </a:r>
          </a:p>
        </p:txBody>
      </p:sp>
      <p:pic>
        <p:nvPicPr>
          <p:cNvPr id="45059" name="Picture 3" descr="flower_win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35663"/>
            <a:ext cx="467677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Picture 4" descr="flower_win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7225" y="5935663"/>
            <a:ext cx="467677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Picture 5" descr="{BB9DFCA6-256A-415A-9C92-50E297F668EB}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113" y="2636838"/>
            <a:ext cx="3098800" cy="337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6" descr="C14898887C361DE20B043A63A9B42DB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526088"/>
            <a:ext cx="1331913" cy="133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3" name="Picture 7" descr="C14898887C361DE20B043A63A9B42DB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550" y="5516563"/>
            <a:ext cx="863600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4" name="Picture 8" descr="2BCA821F7D0C3253326376E56CFEC89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7175" y="1989138"/>
            <a:ext cx="949325" cy="75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5" name="Picture 9" descr="大头儿子捉蝴蝶 拷贝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588" y="4049713"/>
            <a:ext cx="2263775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6" name="New picture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99900" y="115570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 spd="med"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6740" y="1640205"/>
            <a:ext cx="782256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ym typeface="+mn-ea"/>
              </a:rPr>
              <a:t>1.</a:t>
            </a:r>
            <a:r>
              <a:rPr lang="en-US" altLang="zh-CN" sz="3600" b="1">
                <a:sym typeface="+mn-ea"/>
              </a:rPr>
              <a:t>What do people usually do on vacation?</a:t>
            </a:r>
            <a:endParaRPr lang="zh-CN" altLang="en-US" sz="3600" b="1">
              <a:sym typeface="+mn-ea"/>
            </a:endParaRPr>
          </a:p>
        </p:txBody>
      </p:sp>
      <p:sp>
        <p:nvSpPr>
          <p:cNvPr id="4099" name="录像机 512"/>
          <p:cNvSpPr/>
          <p:nvPr/>
        </p:nvSpPr>
        <p:spPr>
          <a:xfrm>
            <a:off x="648018" y="828675"/>
            <a:ext cx="725487" cy="581025"/>
          </a:xfrm>
          <a:custGeom>
            <a:avLst/>
            <a:gdLst/>
            <a:ahLst/>
            <a:cxnLst/>
            <a:rect l="0" t="0" r="0" b="0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/>
          </a:solidFill>
          <a:ln w="9525" cap="flat" cmpd="sng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43685" y="735330"/>
            <a:ext cx="35852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400">
                <a:solidFill>
                  <a:srgbClr val="FF0000"/>
                </a:solidFill>
              </a:rPr>
              <a:t>Brainstorm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/>
          <p:nvPr/>
        </p:nvSpPr>
        <p:spPr>
          <a:xfrm>
            <a:off x="845106" y="3739753"/>
            <a:ext cx="843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swim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28683" name="Picture 2" descr="http://img0.imgtn.bdimg.com/it/u=1366843376,3605605220&amp;fm=21&amp;gp=0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rcRect l="13867" t="4720" r="9094" b="7954"/>
          <a:stretch>
            <a:fillRect/>
          </a:stretch>
        </p:blipFill>
        <p:spPr>
          <a:xfrm>
            <a:off x="241459" y="2082404"/>
            <a:ext cx="2133600" cy="15787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4"/>
          <p:cNvSpPr txBox="1"/>
          <p:nvPr/>
        </p:nvSpPr>
        <p:spPr>
          <a:xfrm>
            <a:off x="6602969" y="3656410"/>
            <a:ext cx="141033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go fishing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7" name="Text Box 4"/>
          <p:cNvSpPr txBox="1"/>
          <p:nvPr/>
        </p:nvSpPr>
        <p:spPr>
          <a:xfrm>
            <a:off x="2964418" y="3692128"/>
            <a:ext cx="267081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go to summer camp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28687" name="Picture 2" descr="http://img0.imgtn.bdimg.com/it/u=914364016,3276480332&amp;fm=21&amp;gp=0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6089809" y="2152650"/>
            <a:ext cx="2250281" cy="150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Picture 4" descr="http://img1.imgtn.bdimg.com/it/u=2497601295,867488668&amp;fm=21&amp;gp=0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3193019" y="2090738"/>
            <a:ext cx="2287190" cy="15775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 Box 4"/>
          <p:cNvSpPr txBox="1"/>
          <p:nvPr/>
        </p:nvSpPr>
        <p:spPr>
          <a:xfrm>
            <a:off x="5129530" y="4864735"/>
            <a:ext cx="4031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visit museums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28690" name="Picture 7" descr="http://res.culture.ifeng.com/dci_2011/0804/re_4e39ff1ee1b26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/>
          <a:srcRect l="2" r="401" b="16174"/>
          <a:stretch>
            <a:fillRect/>
          </a:stretch>
        </p:blipFill>
        <p:spPr>
          <a:xfrm>
            <a:off x="2282270" y="4352925"/>
            <a:ext cx="2265759" cy="14835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Pre-reading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/>
          <p:nvPr/>
        </p:nvSpPr>
        <p:spPr>
          <a:xfrm>
            <a:off x="382191" y="4362450"/>
            <a:ext cx="235029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try paragliding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3151585" y="4157663"/>
            <a:ext cx="2224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ride bicycles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29707" name="Picture 4" descr="http://img2.imgtn.bdimg.com/it/u=181394131,542631481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3269" y="2582466"/>
            <a:ext cx="1994297" cy="1429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4"/>
          <p:cNvSpPr txBox="1"/>
          <p:nvPr/>
        </p:nvSpPr>
        <p:spPr>
          <a:xfrm>
            <a:off x="2872978" y="4923235"/>
            <a:ext cx="285686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visit/see old buildings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29709" name="Picture 4" descr="http://img5.imgtn.bdimg.com/it/u=1235874097,1489918354&amp;fm=21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8141" y="3589735"/>
            <a:ext cx="2864644" cy="21502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0" name="Picture 6" descr="http://img1.imgtn.bdimg.com/it/u=499104370,1491637845&amp;fm=21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93644" y="1787129"/>
            <a:ext cx="2224088" cy="16692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1" name="图片 18" descr="timg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8366" y="2162175"/>
            <a:ext cx="2565797" cy="19252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Pre-reading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  <a:t>go to the mountain</a:t>
            </a:r>
            <a:br>
              <a:rPr lang="en-US" altLang="zh-CN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  <a:sym typeface="+mn-ea"/>
              </a:rPr>
            </a:br>
            <a:endParaRPr lang="zh-CN" altLang="en-US"/>
          </a:p>
        </p:txBody>
      </p:sp>
      <p:pic>
        <p:nvPicPr>
          <p:cNvPr id="4" name="内容占位符 3" descr="微信图片_20200916084758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527685" y="1677035"/>
            <a:ext cx="3394710" cy="4526280"/>
          </a:xfrm>
          <a:prstGeom prst="rect">
            <a:avLst/>
          </a:prstGeom>
        </p:spPr>
      </p:pic>
      <p:pic>
        <p:nvPicPr>
          <p:cNvPr id="6" name="图片 5" descr="微信图片_2020091609023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35500" y="1729740"/>
            <a:ext cx="3354705" cy="4473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9" name="Text Box 4"/>
          <p:cNvSpPr txBox="1"/>
          <p:nvPr/>
        </p:nvSpPr>
        <p:spPr>
          <a:xfrm>
            <a:off x="387430" y="1559719"/>
            <a:ext cx="372618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Did you go to</a:t>
            </a:r>
            <a:r>
              <a:rPr lang="en-US" altLang="zh-CN" sz="2700" b="1"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Malaysia</a:t>
            </a:r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?</a:t>
            </a:r>
            <a:endParaRPr lang="en-US" altLang="zh-CN" sz="27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pic>
        <p:nvPicPr>
          <p:cNvPr id="12" name="Picture 6" descr="Malaysia_mortgages_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1454" y="2123837"/>
            <a:ext cx="4254103" cy="290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8"/>
          <p:cNvSpPr/>
          <p:nvPr/>
        </p:nvSpPr>
        <p:spPr>
          <a:xfrm>
            <a:off x="387668" y="5240179"/>
            <a:ext cx="788717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Malaysia  </a:t>
            </a:r>
            <a:r>
              <a:rPr lang="en-US" altLang="zh-CN" sz="2100" i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n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. </a:t>
            </a:r>
            <a:r>
              <a:rPr lang="zh-CN" altLang="en-US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马来西亚  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Malaysian  </a:t>
            </a:r>
            <a:r>
              <a:rPr lang="en-US" altLang="zh-CN" sz="2100" i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adj.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2" charset="0"/>
              </a:rPr>
              <a:t>马来西亚的</a:t>
            </a:r>
            <a:r>
              <a:rPr lang="zh-CN" altLang="en-US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   </a:t>
            </a:r>
            <a:r>
              <a:rPr lang="en-US" altLang="zh-CN" sz="2100" i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n.</a:t>
            </a:r>
            <a:r>
              <a:rPr lang="en-US" altLang="zh-CN" sz="21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2" charset="0"/>
              </a:rPr>
              <a:t>马来西亚人</a:t>
            </a:r>
            <a:endParaRPr lang="zh-CN" altLang="en-US" sz="21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Pre-reading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Picture 5" descr="my-lgfla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213" y="2004060"/>
            <a:ext cx="4007644" cy="2359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Picture 5" descr="georgetown_airview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0069" y="1906429"/>
            <a:ext cx="4530090" cy="2901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Rectangle 6"/>
          <p:cNvSpPr/>
          <p:nvPr/>
        </p:nvSpPr>
        <p:spPr>
          <a:xfrm>
            <a:off x="5544741" y="5095875"/>
            <a:ext cx="299442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George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Town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2" charset="0"/>
              </a:rPr>
              <a:t>乔治市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9" name="矩形 16"/>
          <p:cNvSpPr/>
          <p:nvPr/>
        </p:nvSpPr>
        <p:spPr>
          <a:xfrm>
            <a:off x="1278017" y="5095875"/>
            <a:ext cx="129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Malaysia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Pre-reading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5" descr="weldquay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5" y="1918097"/>
            <a:ext cx="4229100" cy="31777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6"/>
          <p:cNvSpPr/>
          <p:nvPr/>
        </p:nvSpPr>
        <p:spPr>
          <a:xfrm>
            <a:off x="435769" y="5176600"/>
            <a:ext cx="496847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Weld Quay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2" charset="0"/>
              </a:rPr>
              <a:t>海墘（滨城）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802" name="Picture 5" descr="5438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5122" y="1918097"/>
            <a:ext cx="4044553" cy="318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6"/>
          <p:cNvSpPr/>
          <p:nvPr/>
        </p:nvSpPr>
        <p:spPr>
          <a:xfrm>
            <a:off x="4175522" y="5176838"/>
            <a:ext cx="496847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Penang Hill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2" charset="0"/>
              </a:rPr>
              <a:t>槟城山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Pre-reading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5" name="Rectangle 5"/>
          <p:cNvSpPr/>
          <p:nvPr/>
        </p:nvSpPr>
        <p:spPr>
          <a:xfrm>
            <a:off x="374809" y="1629251"/>
            <a:ext cx="84181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Read Jane’s diary entries about her vacation and answer the questions.</a:t>
            </a: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34826" name="Rectangle 6"/>
          <p:cNvSpPr/>
          <p:nvPr/>
        </p:nvSpPr>
        <p:spPr>
          <a:xfrm>
            <a:off x="506730" y="3237548"/>
            <a:ext cx="8602980" cy="446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100" b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Did Jane have a good time on Monday? What about on Tuesday?</a:t>
            </a:r>
            <a:endParaRPr lang="en-US" altLang="zh-CN" sz="2100" b="1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20" name="Text Box 8"/>
          <p:cNvSpPr txBox="1"/>
          <p:nvPr/>
        </p:nvSpPr>
        <p:spPr>
          <a:xfrm>
            <a:off x="480536" y="4006215"/>
            <a:ext cx="8182451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Yes, she did. Jane had a good time on Monday but not on Tuesday.</a:t>
            </a:r>
            <a:endParaRPr lang="en-US" altLang="zh-CN" sz="2100" b="1">
              <a:solidFill>
                <a:srgbClr val="0000FF"/>
              </a:solidFill>
              <a:latin typeface="Times New Roman" panose="02020603050405020304" pitchFamily="2" charset="0"/>
              <a:ea typeface="Times New Roman" panose="02020603050405020304" pitchFamily="2" charset="0"/>
              <a:cs typeface="Times New Roman" panose="02020603050405020304" pitchFamily="2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630079" y="868680"/>
            <a:ext cx="7886700" cy="610362"/>
          </a:xfrm>
        </p:spPr>
        <p:txBody>
          <a:bodyPr>
            <a:normAutofit fontScale="90000"/>
          </a:bodyPr>
          <a:lstStyle/>
          <a:p>
            <a:r>
              <a:rPr lang="en-US" altLang="zh-CN" noProof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  <a:cs typeface="Times New Roman" panose="02020603050405020304" pitchFamily="2" charset="0"/>
                <a:sym typeface="+mn-ea"/>
              </a:rPr>
              <a:t>While-reading</a:t>
            </a:r>
          </a:p>
        </p:txBody>
      </p:sp>
      <p:pic>
        <p:nvPicPr>
          <p:cNvPr id="2" name="Section B 2b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38745" y="221869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15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865c8e61-6b0a-4bbd-8088-5689831cf7a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86.2503937007873,&quot;width&quot;:336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362.5007874015746,&quot;width&quot;:3543.749606299212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84.3763779527558,&quot;width&quot;:3601.874015748031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336.2503937007873,&quot;width&quot;:3568.124409448818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28,&quot;width&quot;:534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Microsoft Office PowerPoint</Application>
  <PresentationFormat>全屏显示(4:3)</PresentationFormat>
  <Paragraphs>132</Paragraphs>
  <Slides>18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Pre-reading</vt:lpstr>
      <vt:lpstr>Pre-reading</vt:lpstr>
      <vt:lpstr>go to the mountain </vt:lpstr>
      <vt:lpstr>Pre-reading</vt:lpstr>
      <vt:lpstr>Pre-reading</vt:lpstr>
      <vt:lpstr>Pre-reading</vt:lpstr>
      <vt:lpstr>While-reading</vt:lpstr>
      <vt:lpstr>While-reading</vt:lpstr>
      <vt:lpstr>While-reading</vt:lpstr>
      <vt:lpstr>While-reading</vt:lpstr>
      <vt:lpstr>幻灯片 13</vt:lpstr>
      <vt:lpstr>Post-reading</vt:lpstr>
      <vt:lpstr>Post-reading</vt:lpstr>
      <vt:lpstr>Post-reading</vt:lpstr>
      <vt:lpstr>Homework</vt:lpstr>
      <vt:lpstr>幻灯片 18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Administrator</cp:lastModifiedBy>
  <cp:revision>2</cp:revision>
  <cp:lastPrinted>2022-01-23T09:24:01Z</cp:lastPrinted>
  <dcterms:created xsi:type="dcterms:W3CDTF">2022-01-23T09:24:01Z</dcterms:created>
  <dcterms:modified xsi:type="dcterms:W3CDTF">2022-04-20T04:46:32Z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